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6"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dirty="0"/>
          </a:p>
        </p:txBody>
      </p:sp>
      <p:sp>
        <p:nvSpPr>
          <p:cNvPr id="3" name="Subtitle 2"/>
          <p:cNvSpPr>
            <a:spLocks noGrp="1"/>
          </p:cNvSpPr>
          <p:nvPr>
            <p:ph type="subTitle" idx="1"/>
          </p:nvPr>
        </p:nvSpPr>
        <p:spPr>
          <a:xfrm>
            <a:off x="2692398" y="3657596"/>
            <a:ext cx="6915241" cy="1506831"/>
          </a:xfrm>
        </p:spPr>
        <p:txBody>
          <a:bodyPr>
            <a:normAutofit fontScale="62500" lnSpcReduction="20000"/>
          </a:bodyPr>
          <a:lstStyle/>
          <a:p>
            <a:r>
              <a:rPr lang="en-ZA" sz="10300" dirty="0"/>
              <a:t>TOLERANCE </a:t>
            </a:r>
          </a:p>
          <a:p>
            <a:r>
              <a:rPr lang="en-ZA" sz="4600" b="1" dirty="0"/>
              <a:t>Artist: Guy Ferrer</a:t>
            </a:r>
          </a:p>
          <a:p>
            <a:endParaRPr lang="en-ZA" sz="7200" dirty="0"/>
          </a:p>
        </p:txBody>
      </p:sp>
      <p:pic>
        <p:nvPicPr>
          <p:cNvPr id="4" name="Picture 3" descr="About the sculpture | Tolerance by Guy Ferrer"/>
          <p:cNvPicPr/>
          <p:nvPr/>
        </p:nvPicPr>
        <p:blipFill>
          <a:blip r:embed="rId2">
            <a:extLst>
              <a:ext uri="{28A0092B-C50C-407E-A947-70E740481C1C}">
                <a14:useLocalDpi xmlns:a14="http://schemas.microsoft.com/office/drawing/2010/main" val="0"/>
              </a:ext>
            </a:extLst>
          </a:blip>
          <a:srcRect/>
          <a:stretch>
            <a:fillRect/>
          </a:stretch>
        </p:blipFill>
        <p:spPr bwMode="auto">
          <a:xfrm>
            <a:off x="2601532" y="1777286"/>
            <a:ext cx="7006107" cy="1609378"/>
          </a:xfrm>
          <a:prstGeom prst="rect">
            <a:avLst/>
          </a:prstGeom>
          <a:noFill/>
          <a:ln>
            <a:noFill/>
          </a:ln>
        </p:spPr>
      </p:pic>
    </p:spTree>
    <p:extLst>
      <p:ext uri="{BB962C8B-B14F-4D97-AF65-F5344CB8AC3E}">
        <p14:creationId xmlns:p14="http://schemas.microsoft.com/office/powerpoint/2010/main" val="109517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092" y="810105"/>
            <a:ext cx="6241816" cy="1371600"/>
          </a:xfrm>
        </p:spPr>
        <p:txBody>
          <a:bodyPr>
            <a:noAutofit/>
          </a:bodyPr>
          <a:lstStyle/>
          <a:p>
            <a:r>
              <a:rPr lang="en-ZA" sz="9600" b="1" dirty="0"/>
              <a:t>E</a:t>
            </a:r>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836248" y="2018273"/>
            <a:ext cx="7057622" cy="3742447"/>
          </a:xfrm>
        </p:spPr>
        <p:txBody>
          <a:bodyPr>
            <a:noAutofit/>
          </a:bodyPr>
          <a:lstStyle/>
          <a:p>
            <a:pPr marL="285750" indent="-285750" algn="l">
              <a:buFont typeface="Wingdings" panose="05000000000000000000" pitchFamily="2" charset="2"/>
              <a:buChar char="v"/>
            </a:pPr>
            <a:r>
              <a:rPr lang="en-ZA" sz="2400" dirty="0"/>
              <a:t>Represents Islamic faith</a:t>
            </a:r>
          </a:p>
          <a:p>
            <a:pPr marL="285750" indent="-285750" algn="l">
              <a:buFont typeface="Wingdings" panose="05000000000000000000" pitchFamily="2" charset="2"/>
              <a:buChar char="v"/>
            </a:pPr>
            <a:r>
              <a:rPr lang="en-ZA" sz="2400" dirty="0"/>
              <a:t>ALLAH is their God</a:t>
            </a:r>
          </a:p>
          <a:p>
            <a:pPr marL="285750" indent="-285750" algn="l">
              <a:buFont typeface="Wingdings" panose="05000000000000000000" pitchFamily="2" charset="2"/>
              <a:buChar char="v"/>
            </a:pPr>
            <a:r>
              <a:rPr lang="en-US" sz="2400" dirty="0"/>
              <a:t>Perhaps some representation of the “People of the Cave” - the story of a group of youths who hid inside a </a:t>
            </a:r>
            <a:r>
              <a:rPr lang="en-US" sz="2400" b="1" dirty="0"/>
              <a:t>cave</a:t>
            </a:r>
            <a:r>
              <a:rPr lang="en-US" sz="2400" dirty="0"/>
              <a:t> outside the city of Ephesus to escape a religious persecution</a:t>
            </a:r>
          </a:p>
          <a:p>
            <a:pPr marL="285750" indent="-285750" algn="l">
              <a:buFont typeface="Wingdings" panose="05000000000000000000" pitchFamily="2" charset="2"/>
              <a:buChar char="v"/>
            </a:pPr>
            <a:r>
              <a:rPr lang="en-US" sz="2400" dirty="0"/>
              <a:t> The moon is the brightest body in our night sly making our planet more livable and causes tides, creating a rhythm that has guided humans for thousands of years.</a:t>
            </a:r>
            <a:endParaRPr lang="en-ZA" sz="2400" dirty="0"/>
          </a:p>
        </p:txBody>
      </p:sp>
      <p:pic>
        <p:nvPicPr>
          <p:cNvPr id="7" name="Picture 6" descr="GUY FERRER | T.O.L.E.R.A.N.C.E | | Everard Read Gallery Johannesburg"/>
          <p:cNvPicPr/>
          <p:nvPr/>
        </p:nvPicPr>
        <p:blipFill>
          <a:blip r:embed="rId2">
            <a:extLst>
              <a:ext uri="{28A0092B-C50C-407E-A947-70E740481C1C}">
                <a14:useLocalDpi xmlns:a14="http://schemas.microsoft.com/office/drawing/2010/main" val="0"/>
              </a:ext>
            </a:extLst>
          </a:blip>
          <a:srcRect/>
          <a:stretch>
            <a:fillRect/>
          </a:stretch>
        </p:blipFill>
        <p:spPr bwMode="auto">
          <a:xfrm>
            <a:off x="8094831" y="1041401"/>
            <a:ext cx="3063347" cy="4676819"/>
          </a:xfrm>
          <a:prstGeom prst="rect">
            <a:avLst/>
          </a:prstGeom>
          <a:noFill/>
          <a:ln>
            <a:noFill/>
          </a:ln>
        </p:spPr>
      </p:pic>
    </p:spTree>
    <p:extLst>
      <p:ext uri="{BB962C8B-B14F-4D97-AF65-F5344CB8AC3E}">
        <p14:creationId xmlns:p14="http://schemas.microsoft.com/office/powerpoint/2010/main" val="276430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ssolv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4560" y="1041400"/>
            <a:ext cx="6241816" cy="1371600"/>
          </a:xfrm>
        </p:spPr>
        <p:txBody>
          <a:bodyPr>
            <a:noAutofit/>
          </a:bodyPr>
          <a:lstStyle/>
          <a:p>
            <a:r>
              <a:rPr lang="en-US" sz="9600" b="1" dirty="0"/>
              <a:t>R</a:t>
            </a:r>
            <a:endParaRPr lang="en-ZA" sz="9600" b="1"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901733" y="2099257"/>
            <a:ext cx="6967470" cy="3631842"/>
          </a:xfrm>
        </p:spPr>
        <p:txBody>
          <a:bodyPr>
            <a:noAutofit/>
          </a:bodyPr>
          <a:lstStyle/>
          <a:p>
            <a:pPr marL="285750" indent="-285750" algn="l">
              <a:buFont typeface="Wingdings" panose="05000000000000000000" pitchFamily="2" charset="2"/>
              <a:buChar char="v"/>
            </a:pPr>
            <a:r>
              <a:rPr lang="en-ZA" sz="2400" dirty="0"/>
              <a:t>This could represent Hinduism with </a:t>
            </a:r>
            <a:r>
              <a:rPr lang="en-ZA" sz="2400" b="1" dirty="0"/>
              <a:t>Shiva</a:t>
            </a:r>
            <a:r>
              <a:rPr lang="en-ZA" sz="2400" dirty="0"/>
              <a:t> holding a staff</a:t>
            </a:r>
          </a:p>
          <a:p>
            <a:pPr marL="285750" indent="-285750" algn="l">
              <a:buFont typeface="Wingdings" panose="05000000000000000000" pitchFamily="2" charset="2"/>
              <a:buChar char="v"/>
            </a:pPr>
            <a:r>
              <a:rPr lang="en-US" sz="2400" dirty="0"/>
              <a:t>Hindus recognise three principal gods: </a:t>
            </a:r>
            <a:r>
              <a:rPr lang="en-US" sz="2400" b="1" dirty="0"/>
              <a:t>Brahma</a:t>
            </a:r>
            <a:r>
              <a:rPr lang="en-US" sz="2400" dirty="0"/>
              <a:t>, who creates the universe. </a:t>
            </a:r>
            <a:r>
              <a:rPr lang="en-US" sz="2400" b="1" dirty="0"/>
              <a:t>Vishnu</a:t>
            </a:r>
            <a:r>
              <a:rPr lang="en-US" sz="2400" dirty="0"/>
              <a:t>, who preserves the universe. </a:t>
            </a:r>
            <a:r>
              <a:rPr lang="en-US" sz="2400" b="1" dirty="0"/>
              <a:t>Shiva</a:t>
            </a:r>
            <a:r>
              <a:rPr lang="en-US" sz="2400" dirty="0"/>
              <a:t>, who destroys the universe at the end of each universal cycle which then allows for a new Creation. Shiva is the only God in the trinity who resides on Earth, abstaining from all forms of self-indulgence, concentrating rather on meditation as a means to find perfect happiness</a:t>
            </a:r>
            <a:r>
              <a:rPr lang="en-US" sz="2800" dirty="0"/>
              <a:t>. </a:t>
            </a:r>
          </a:p>
          <a:p>
            <a:pPr marL="285750" indent="-285750" algn="l">
              <a:buFont typeface="Wingdings" panose="05000000000000000000" pitchFamily="2" charset="2"/>
              <a:buChar char="v"/>
            </a:pPr>
            <a:endParaRPr lang="en-ZA" sz="2800" dirty="0"/>
          </a:p>
        </p:txBody>
      </p:sp>
      <p:pic>
        <p:nvPicPr>
          <p:cNvPr id="7" name="Picture 6" descr="GUY FERRER | T.O.L.E.R.A.N.C.E | | Everard Read Gallery Johannesbur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832" y="1041400"/>
            <a:ext cx="3063346" cy="4775200"/>
          </a:xfrm>
          <a:prstGeom prst="rect">
            <a:avLst/>
          </a:prstGeom>
          <a:noFill/>
          <a:ln>
            <a:noFill/>
          </a:ln>
        </p:spPr>
      </p:pic>
      <p:pic>
        <p:nvPicPr>
          <p:cNvPr id="8" name="Picture 7" descr="GUY FERRER | T.O.L.E.R.A.N.C.E | | Everard Read Gallery Johannesburg">
            <a:extLst>
              <a:ext uri="{FF2B5EF4-FFF2-40B4-BE49-F238E27FC236}">
                <a16:creationId xmlns:a16="http://schemas.microsoft.com/office/drawing/2014/main" id="{51A0F807-5839-4135-81B6-ACF5609429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94831" y="1041400"/>
            <a:ext cx="3063347" cy="4689699"/>
          </a:xfrm>
          <a:prstGeom prst="rect">
            <a:avLst/>
          </a:prstGeom>
          <a:noFill/>
          <a:ln>
            <a:noFill/>
          </a:ln>
        </p:spPr>
      </p:pic>
    </p:spTree>
    <p:extLst>
      <p:ext uri="{BB962C8B-B14F-4D97-AF65-F5344CB8AC3E}">
        <p14:creationId xmlns:p14="http://schemas.microsoft.com/office/powerpoint/2010/main" val="331044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ssolv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dissolve">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4347" y="1041400"/>
            <a:ext cx="6241816" cy="1371600"/>
          </a:xfrm>
        </p:spPr>
        <p:txBody>
          <a:bodyPr>
            <a:noAutofit/>
          </a:bodyPr>
          <a:lstStyle/>
          <a:p>
            <a:r>
              <a:rPr lang="en-US" sz="9600" b="1" dirty="0"/>
              <a:t>A</a:t>
            </a:r>
            <a:endParaRPr lang="en-ZA" sz="9600" b="1"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811368" y="2413000"/>
            <a:ext cx="6877319" cy="3206839"/>
          </a:xfrm>
        </p:spPr>
        <p:txBody>
          <a:bodyPr>
            <a:noAutofit/>
          </a:bodyPr>
          <a:lstStyle/>
          <a:p>
            <a:pPr marL="457200" indent="-457200" algn="l">
              <a:buFont typeface="Wingdings" panose="05000000000000000000" pitchFamily="2" charset="2"/>
              <a:buChar char="v"/>
            </a:pPr>
            <a:r>
              <a:rPr lang="en-ZA" sz="2800" dirty="0"/>
              <a:t>Could depict Christianity through the image of Mary</a:t>
            </a:r>
          </a:p>
          <a:p>
            <a:pPr marL="457200" indent="-457200" algn="l">
              <a:buFont typeface="Wingdings" panose="05000000000000000000" pitchFamily="2" charset="2"/>
              <a:buChar char="v"/>
            </a:pPr>
            <a:r>
              <a:rPr lang="en-US" sz="2800" dirty="0"/>
              <a:t>Mary, the mother of Jesus, commonly referred to as Mary, Mother of God, Saint Mary, Virgin Mary and Blessed Virgin Mary, is one of the most admired figures in Scripture and considered by many to be the greatest of all Christian saints. </a:t>
            </a:r>
            <a:endParaRPr lang="en-ZA" sz="2800" dirty="0"/>
          </a:p>
        </p:txBody>
      </p:sp>
      <p:pic>
        <p:nvPicPr>
          <p:cNvPr id="7" name="Picture 6" descr="GUY FERRER | T.O.L.E.R.A.N.C.E | | Everard Read Gallery Johannesburg"/>
          <p:cNvPicPr/>
          <p:nvPr/>
        </p:nvPicPr>
        <p:blipFill>
          <a:blip r:embed="rId2">
            <a:extLst>
              <a:ext uri="{28A0092B-C50C-407E-A947-70E740481C1C}">
                <a14:useLocalDpi xmlns:a14="http://schemas.microsoft.com/office/drawing/2010/main" val="0"/>
              </a:ext>
            </a:extLst>
          </a:blip>
          <a:srcRect/>
          <a:stretch>
            <a:fillRect/>
          </a:stretch>
        </p:blipFill>
        <p:spPr bwMode="auto">
          <a:xfrm>
            <a:off x="8094831" y="1041400"/>
            <a:ext cx="3063347" cy="4689699"/>
          </a:xfrm>
          <a:prstGeom prst="rect">
            <a:avLst/>
          </a:prstGeom>
          <a:noFill/>
          <a:ln>
            <a:noFill/>
          </a:ln>
        </p:spPr>
      </p:pic>
      <p:pic>
        <p:nvPicPr>
          <p:cNvPr id="8" name="Picture 7" descr="GUY FERRER | T.O.L.E.R.A.N.C.E | | Everard Read Gallery Johannesburg">
            <a:extLst>
              <a:ext uri="{FF2B5EF4-FFF2-40B4-BE49-F238E27FC236}">
                <a16:creationId xmlns:a16="http://schemas.microsoft.com/office/drawing/2014/main" id="{CB052DEC-BF38-4C19-95FB-B45D7C0A32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832" y="1041400"/>
            <a:ext cx="3063346" cy="4775200"/>
          </a:xfrm>
          <a:prstGeom prst="rect">
            <a:avLst/>
          </a:prstGeom>
          <a:noFill/>
          <a:ln>
            <a:noFill/>
          </a:ln>
        </p:spPr>
      </p:pic>
    </p:spTree>
    <p:extLst>
      <p:ext uri="{BB962C8B-B14F-4D97-AF65-F5344CB8AC3E}">
        <p14:creationId xmlns:p14="http://schemas.microsoft.com/office/powerpoint/2010/main" val="32646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25045" y="681164"/>
            <a:ext cx="6241816" cy="1371600"/>
          </a:xfrm>
        </p:spPr>
        <p:txBody>
          <a:bodyPr>
            <a:noAutofit/>
          </a:bodyPr>
          <a:lstStyle/>
          <a:p>
            <a:r>
              <a:rPr lang="en-ZA" sz="9600" b="1" dirty="0"/>
              <a:t>N</a:t>
            </a:r>
          </a:p>
        </p:txBody>
      </p:sp>
      <p:sp>
        <p:nvSpPr>
          <p:cNvPr id="6" name="Text Placeholder 5"/>
          <p:cNvSpPr>
            <a:spLocks noGrp="1"/>
          </p:cNvSpPr>
          <p:nvPr>
            <p:ph type="body" sz="half" idx="2"/>
          </p:nvPr>
        </p:nvSpPr>
        <p:spPr>
          <a:xfrm>
            <a:off x="932688" y="1933544"/>
            <a:ext cx="7044744" cy="3557492"/>
          </a:xfrm>
        </p:spPr>
        <p:txBody>
          <a:bodyPr>
            <a:noAutofit/>
          </a:bodyPr>
          <a:lstStyle/>
          <a:p>
            <a:pPr marL="571500" indent="-571500" algn="l">
              <a:buFont typeface="Wingdings" panose="05000000000000000000" pitchFamily="2" charset="2"/>
              <a:buChar char="v"/>
            </a:pPr>
            <a:r>
              <a:rPr lang="en-ZA" sz="2000" dirty="0"/>
              <a:t>Judaism</a:t>
            </a:r>
          </a:p>
          <a:p>
            <a:pPr marL="571500" indent="-571500" algn="l">
              <a:buFont typeface="Wingdings" panose="05000000000000000000" pitchFamily="2" charset="2"/>
              <a:buChar char="v"/>
            </a:pPr>
            <a:r>
              <a:rPr lang="en-US" sz="2000" dirty="0"/>
              <a:t>The most important teaching of Judaism is that there is one eternal God, who wants all people to do what is just and merciful. All people are created in the image of God and deserve to be treated with dignity and respect.</a:t>
            </a:r>
            <a:endParaRPr lang="en-ZA" sz="2000" dirty="0"/>
          </a:p>
          <a:p>
            <a:pPr marL="571500" indent="-571500" algn="l">
              <a:buFont typeface="Wingdings" panose="05000000000000000000" pitchFamily="2" charset="2"/>
              <a:buChar char="v"/>
            </a:pPr>
            <a:r>
              <a:rPr lang="en-US" sz="2000" dirty="0"/>
              <a:t>In Jewish families, parents and children are responsible for each other as a way of honouring God.</a:t>
            </a:r>
          </a:p>
          <a:p>
            <a:pPr marL="571500" indent="-571500" algn="l">
              <a:buFont typeface="Wingdings" panose="05000000000000000000" pitchFamily="2" charset="2"/>
              <a:buChar char="v"/>
            </a:pPr>
            <a:r>
              <a:rPr lang="en-US" sz="2000" dirty="0"/>
              <a:t>A key principle of Judaism is to lift others up. The Hebrew word “</a:t>
            </a:r>
            <a:r>
              <a:rPr lang="en-US" sz="2000" dirty="0" err="1"/>
              <a:t>Naso</a:t>
            </a:r>
            <a:r>
              <a:rPr lang="en-US" sz="2000" dirty="0"/>
              <a:t>” means “to lift up” and with this word God commanded Moses and Aaron to “lift up” the Children of Israel. </a:t>
            </a:r>
            <a:r>
              <a:rPr lang="en-US" sz="2000" b="1" i="1" dirty="0"/>
              <a:t>May the countenance of Adonai be lifted up before you, and give you shalom.” </a:t>
            </a:r>
            <a:r>
              <a:rPr lang="en-US" sz="2000" dirty="0"/>
              <a:t>(Numbers 6:24-26)</a:t>
            </a:r>
            <a:endParaRPr lang="en-ZA" sz="2000" dirty="0"/>
          </a:p>
          <a:p>
            <a:pPr marL="571500" indent="-571500" algn="l">
              <a:buFont typeface="Wingdings" panose="05000000000000000000" pitchFamily="2" charset="2"/>
              <a:buChar char="v"/>
            </a:pPr>
            <a:r>
              <a:rPr lang="en-US" sz="2400" dirty="0"/>
              <a:t> </a:t>
            </a:r>
            <a:endParaRPr lang="en-ZA" sz="2400" dirty="0"/>
          </a:p>
        </p:txBody>
      </p:sp>
      <p:sp>
        <p:nvSpPr>
          <p:cNvPr id="2" name="Picture Placeholder 1"/>
          <p:cNvSpPr>
            <a:spLocks noGrp="1"/>
          </p:cNvSpPr>
          <p:nvPr>
            <p:ph type="pic" idx="1"/>
          </p:nvPr>
        </p:nvSpPr>
        <p:spPr/>
      </p:sp>
      <p:pic>
        <p:nvPicPr>
          <p:cNvPr id="8" name="Picture 7" descr="GUY FERRER | T.O.L.E.R.A.N.C.E | | Everard Read Gallery Johannesburg"/>
          <p:cNvPicPr/>
          <p:nvPr/>
        </p:nvPicPr>
        <p:blipFill>
          <a:blip r:embed="rId2">
            <a:extLst>
              <a:ext uri="{28A0092B-C50C-407E-A947-70E740481C1C}">
                <a14:useLocalDpi xmlns:a14="http://schemas.microsoft.com/office/drawing/2010/main" val="0"/>
              </a:ext>
            </a:extLst>
          </a:blip>
          <a:srcRect/>
          <a:stretch>
            <a:fillRect/>
          </a:stretch>
        </p:blipFill>
        <p:spPr bwMode="auto">
          <a:xfrm>
            <a:off x="8167328" y="1041400"/>
            <a:ext cx="2990850" cy="4775200"/>
          </a:xfrm>
          <a:prstGeom prst="rect">
            <a:avLst/>
          </a:prstGeom>
          <a:noFill/>
          <a:ln>
            <a:noFill/>
          </a:ln>
        </p:spPr>
      </p:pic>
    </p:spTree>
    <p:extLst>
      <p:ext uri="{BB962C8B-B14F-4D97-AF65-F5344CB8AC3E}">
        <p14:creationId xmlns:p14="http://schemas.microsoft.com/office/powerpoint/2010/main" val="412595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dissolve">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1087370"/>
            <a:ext cx="6241816" cy="1371600"/>
          </a:xfrm>
        </p:spPr>
        <p:txBody>
          <a:bodyPr>
            <a:noAutofit/>
          </a:bodyPr>
          <a:lstStyle/>
          <a:p>
            <a:r>
              <a:rPr lang="en-ZA" sz="9600" b="1" dirty="0"/>
              <a:t>C</a:t>
            </a:r>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1295399" y="2292115"/>
            <a:ext cx="6417366" cy="3589783"/>
          </a:xfrm>
        </p:spPr>
        <p:txBody>
          <a:bodyPr>
            <a:normAutofit fontScale="25000" lnSpcReduction="20000"/>
          </a:bodyPr>
          <a:lstStyle/>
          <a:p>
            <a:pPr marL="285750" indent="-285750" algn="l">
              <a:buFont typeface="Wingdings" panose="05000000000000000000" pitchFamily="2" charset="2"/>
              <a:buChar char="v"/>
            </a:pPr>
            <a:r>
              <a:rPr lang="en-US" sz="8000" dirty="0"/>
              <a:t>Confucianism is an ancient philosophy of respect and kindness</a:t>
            </a:r>
          </a:p>
          <a:p>
            <a:pPr marL="285750" indent="-285750" algn="l">
              <a:buFont typeface="Wingdings" panose="05000000000000000000" pitchFamily="2" charset="2"/>
              <a:buChar char="v"/>
            </a:pPr>
            <a:r>
              <a:rPr lang="en-US" sz="8000" dirty="0"/>
              <a:t>Rituals to honour ancestors are extremely important in Confucianism and many other religions and cultures.</a:t>
            </a:r>
          </a:p>
          <a:p>
            <a:pPr marL="285750" indent="-285750" algn="l">
              <a:buFont typeface="Wingdings" panose="05000000000000000000" pitchFamily="2" charset="2"/>
              <a:buChar char="v"/>
            </a:pPr>
            <a:r>
              <a:rPr lang="en-US" sz="8000" dirty="0"/>
              <a:t>Ancestral worshippers believe they can receive the aid and cooperation of deceased relatives. The living need to sustain their ancestors, as the ancestors are believed to influence the gods to bring them good fortune</a:t>
            </a:r>
          </a:p>
          <a:p>
            <a:pPr marL="285750" indent="-285750" algn="l">
              <a:buFont typeface="Wingdings" panose="05000000000000000000" pitchFamily="2" charset="2"/>
              <a:buChar char="v"/>
            </a:pPr>
            <a:r>
              <a:rPr lang="en-US" sz="8000" dirty="0"/>
              <a:t>The dragon is a symbol of power and strength for the people</a:t>
            </a:r>
            <a:endParaRPr lang="en-ZA" sz="8000" dirty="0"/>
          </a:p>
          <a:p>
            <a:pPr marL="285750" indent="-285750" algn="l">
              <a:buFont typeface="Wingdings" panose="05000000000000000000" pitchFamily="2" charset="2"/>
              <a:buChar char="v"/>
            </a:pPr>
            <a:endParaRPr lang="en-ZA" sz="3200" dirty="0"/>
          </a:p>
        </p:txBody>
      </p:sp>
      <p:pic>
        <p:nvPicPr>
          <p:cNvPr id="7" name="Picture 6" descr="GUY FERRER, T.O.L.E.R.A.N.C.E&#10;BRONZE"/>
          <p:cNvPicPr/>
          <p:nvPr/>
        </p:nvPicPr>
        <p:blipFill>
          <a:blip r:embed="rId2">
            <a:extLst>
              <a:ext uri="{28A0092B-C50C-407E-A947-70E740481C1C}">
                <a14:useLocalDpi xmlns:a14="http://schemas.microsoft.com/office/drawing/2010/main" val="0"/>
              </a:ext>
            </a:extLst>
          </a:blip>
          <a:srcRect/>
          <a:stretch>
            <a:fillRect/>
          </a:stretch>
        </p:blipFill>
        <p:spPr bwMode="auto">
          <a:xfrm>
            <a:off x="8094832" y="1087370"/>
            <a:ext cx="3063346" cy="4683259"/>
          </a:xfrm>
          <a:prstGeom prst="rect">
            <a:avLst/>
          </a:prstGeom>
          <a:noFill/>
          <a:ln>
            <a:noFill/>
          </a:ln>
        </p:spPr>
      </p:pic>
    </p:spTree>
    <p:extLst>
      <p:ext uri="{BB962C8B-B14F-4D97-AF65-F5344CB8AC3E}">
        <p14:creationId xmlns:p14="http://schemas.microsoft.com/office/powerpoint/2010/main" val="80568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dissolve">
                                      <p:cBhvr>
                                        <p:cTn id="18" dur="500"/>
                                        <p:tgtEl>
                                          <p:spTgt spid="6">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dissolv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3136" y="1165538"/>
            <a:ext cx="6241816" cy="1371600"/>
          </a:xfrm>
        </p:spPr>
        <p:txBody>
          <a:bodyPr>
            <a:noAutofit/>
          </a:bodyPr>
          <a:lstStyle/>
          <a:p>
            <a:r>
              <a:rPr lang="en-ZA" sz="9600" b="1" dirty="0"/>
              <a:t>E</a:t>
            </a:r>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1030309" y="2335684"/>
            <a:ext cx="6967469" cy="3296991"/>
          </a:xfrm>
        </p:spPr>
        <p:txBody>
          <a:bodyPr>
            <a:noAutofit/>
          </a:bodyPr>
          <a:lstStyle/>
          <a:p>
            <a:pPr marL="285750" indent="-285750" algn="l">
              <a:buFont typeface="Wingdings" panose="05000000000000000000" pitchFamily="2" charset="2"/>
              <a:buChar char="v"/>
            </a:pPr>
            <a:r>
              <a:rPr lang="en-ZA" sz="2200" dirty="0"/>
              <a:t>Ladders are important symbols of Buddhism</a:t>
            </a:r>
          </a:p>
          <a:p>
            <a:pPr marL="285750" indent="-285750" algn="l">
              <a:buFont typeface="Wingdings" panose="05000000000000000000" pitchFamily="2" charset="2"/>
              <a:buChar char="v"/>
            </a:pPr>
            <a:r>
              <a:rPr lang="en-ZA" sz="2200" dirty="0"/>
              <a:t>A path of enlightenment (like a ladder) to spiritual liberation</a:t>
            </a:r>
          </a:p>
          <a:p>
            <a:pPr marL="285750" indent="-285750" algn="l">
              <a:buFont typeface="Wingdings" panose="05000000000000000000" pitchFamily="2" charset="2"/>
              <a:buChar char="v"/>
            </a:pPr>
            <a:r>
              <a:rPr lang="en-US" sz="2200" dirty="0"/>
              <a:t>Suffering is inherent in life and one can be liberated from it by cultivating wisdom, virtue, and concentration.</a:t>
            </a:r>
            <a:endParaRPr lang="en-ZA" sz="2200" dirty="0"/>
          </a:p>
          <a:p>
            <a:pPr marL="285750" indent="-285750" algn="l">
              <a:buFont typeface="Wingdings" panose="05000000000000000000" pitchFamily="2" charset="2"/>
              <a:buChar char="v"/>
            </a:pPr>
            <a:r>
              <a:rPr lang="en-US" sz="2200" b="1" dirty="0"/>
              <a:t>Nirvana</a:t>
            </a:r>
            <a:r>
              <a:rPr lang="en-US" sz="2200" dirty="0"/>
              <a:t> is a place of perfect peace and happiness. Nirvana is the highest state that someone can attain, meaning a person's individual desires and suffering go away.</a:t>
            </a:r>
            <a:endParaRPr lang="en-ZA" sz="2200" dirty="0"/>
          </a:p>
        </p:txBody>
      </p:sp>
      <p:pic>
        <p:nvPicPr>
          <p:cNvPr id="7" name="Picture 6" descr="GUY FERRER | T.O.L.E.R.A.N.C.E | | Everard Read Gallery Johannesburg"/>
          <p:cNvPicPr/>
          <p:nvPr/>
        </p:nvPicPr>
        <p:blipFill>
          <a:blip r:embed="rId2">
            <a:extLst>
              <a:ext uri="{28A0092B-C50C-407E-A947-70E740481C1C}">
                <a14:useLocalDpi xmlns:a14="http://schemas.microsoft.com/office/drawing/2010/main" val="0"/>
              </a:ext>
            </a:extLst>
          </a:blip>
          <a:srcRect/>
          <a:stretch>
            <a:fillRect/>
          </a:stretch>
        </p:blipFill>
        <p:spPr bwMode="auto">
          <a:xfrm>
            <a:off x="8094831" y="1041400"/>
            <a:ext cx="3063347" cy="4775199"/>
          </a:xfrm>
          <a:prstGeom prst="rect">
            <a:avLst/>
          </a:prstGeom>
          <a:noFill/>
          <a:ln>
            <a:noFill/>
          </a:ln>
        </p:spPr>
      </p:pic>
    </p:spTree>
    <p:extLst>
      <p:ext uri="{BB962C8B-B14F-4D97-AF65-F5344CB8AC3E}">
        <p14:creationId xmlns:p14="http://schemas.microsoft.com/office/powerpoint/2010/main" val="31887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dissolv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ssolv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716" y="1708484"/>
            <a:ext cx="184731" cy="369332"/>
          </a:xfrm>
          <a:prstGeom prst="rect">
            <a:avLst/>
          </a:prstGeom>
          <a:noFill/>
        </p:spPr>
        <p:txBody>
          <a:bodyPr wrap="none" rtlCol="0">
            <a:spAutoFit/>
          </a:bodyPr>
          <a:lstStyle/>
          <a:p>
            <a:endParaRPr lang="en-ZA" dirty="0"/>
          </a:p>
        </p:txBody>
      </p:sp>
      <p:pic>
        <p:nvPicPr>
          <p:cNvPr id="3" name="Picture 2" descr="About the sculpture | Tolerance by Guy Ferrer"/>
          <p:cNvPicPr/>
          <p:nvPr/>
        </p:nvPicPr>
        <p:blipFill>
          <a:blip r:embed="rId2">
            <a:extLst>
              <a:ext uri="{28A0092B-C50C-407E-A947-70E740481C1C}">
                <a14:useLocalDpi xmlns:a14="http://schemas.microsoft.com/office/drawing/2010/main" val="0"/>
              </a:ext>
            </a:extLst>
          </a:blip>
          <a:srcRect/>
          <a:stretch>
            <a:fillRect/>
          </a:stretch>
        </p:blipFill>
        <p:spPr bwMode="auto">
          <a:xfrm>
            <a:off x="1455821" y="904859"/>
            <a:ext cx="8332123" cy="1693962"/>
          </a:xfrm>
          <a:prstGeom prst="rect">
            <a:avLst/>
          </a:prstGeom>
          <a:noFill/>
          <a:ln>
            <a:noFill/>
          </a:ln>
        </p:spPr>
      </p:pic>
      <p:sp>
        <p:nvSpPr>
          <p:cNvPr id="4" name="TextBox 3">
            <a:extLst>
              <a:ext uri="{FF2B5EF4-FFF2-40B4-BE49-F238E27FC236}">
                <a16:creationId xmlns:a16="http://schemas.microsoft.com/office/drawing/2014/main" id="{B6A5B08A-8477-4699-A44F-DD22F3D82515}"/>
              </a:ext>
            </a:extLst>
          </p:cNvPr>
          <p:cNvSpPr txBox="1"/>
          <p:nvPr/>
        </p:nvSpPr>
        <p:spPr>
          <a:xfrm>
            <a:off x="820250" y="3167389"/>
            <a:ext cx="10311576" cy="1938992"/>
          </a:xfrm>
          <a:prstGeom prst="rect">
            <a:avLst/>
          </a:prstGeom>
          <a:noFill/>
        </p:spPr>
        <p:txBody>
          <a:bodyPr wrap="square" rtlCol="0">
            <a:spAutoFit/>
          </a:bodyPr>
          <a:lstStyle/>
          <a:p>
            <a:r>
              <a:rPr lang="en-US" sz="4000" dirty="0"/>
              <a:t>  </a:t>
            </a:r>
            <a:r>
              <a:rPr lang="en-US" sz="4000" b="1" dirty="0"/>
              <a:t>“Willingness to accept behaviour and beliefs that are different from your own, although you might not agree with or approve of them”</a:t>
            </a:r>
            <a:endParaRPr lang="en-ZA" sz="4000" dirty="0"/>
          </a:p>
        </p:txBody>
      </p:sp>
    </p:spTree>
    <p:extLst>
      <p:ext uri="{BB962C8B-B14F-4D97-AF65-F5344CB8AC3E}">
        <p14:creationId xmlns:p14="http://schemas.microsoft.com/office/powerpoint/2010/main" val="396065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130" y="914400"/>
            <a:ext cx="9800822" cy="369332"/>
          </a:xfrm>
          <a:prstGeom prst="rect">
            <a:avLst/>
          </a:prstGeom>
          <a:noFill/>
        </p:spPr>
        <p:txBody>
          <a:bodyPr wrap="square" rtlCol="0">
            <a:spAutoFit/>
          </a:bodyPr>
          <a:lstStyle/>
          <a:p>
            <a:endParaRPr lang="en-ZA" dirty="0"/>
          </a:p>
        </p:txBody>
      </p:sp>
      <p:sp>
        <p:nvSpPr>
          <p:cNvPr id="3" name="TextBox 2"/>
          <p:cNvSpPr txBox="1"/>
          <p:nvPr/>
        </p:nvSpPr>
        <p:spPr>
          <a:xfrm>
            <a:off x="665891" y="620898"/>
            <a:ext cx="10257088" cy="5970865"/>
          </a:xfrm>
          <a:prstGeom prst="rect">
            <a:avLst/>
          </a:prstGeom>
          <a:noFill/>
        </p:spPr>
        <p:txBody>
          <a:bodyPr wrap="square" rtlCol="0">
            <a:spAutoFit/>
          </a:bodyPr>
          <a:lstStyle/>
          <a:p>
            <a:pPr fontAlgn="base"/>
            <a:r>
              <a:rPr lang="en-ZA" sz="2800" b="1" dirty="0"/>
              <a:t>GUY FERRER:</a:t>
            </a:r>
            <a:r>
              <a:rPr lang="en-ZA" sz="2800" dirty="0"/>
              <a:t> Guy Ferrer (born in 1955), is a contemporary painter and sculptor of French/ Mediterranean origin, who is impassioned by the spiritualties of the world.</a:t>
            </a:r>
          </a:p>
          <a:p>
            <a:pPr fontAlgn="base"/>
            <a:endParaRPr lang="en-ZA" sz="2800" dirty="0"/>
          </a:p>
          <a:p>
            <a:pPr fontAlgn="base"/>
            <a:r>
              <a:rPr lang="en-ZA" sz="2800" dirty="0"/>
              <a:t>2007: T.O.L.E.R.A.N.C.E – Ferrer created this impressive sculptural work in response to major religious tensions (like those of 9-11 in 2001). </a:t>
            </a:r>
            <a:r>
              <a:rPr lang="en-ZA" sz="2800" b="1" dirty="0"/>
              <a:t>He intends to highlight the intolerance of terrorism around the world.</a:t>
            </a:r>
          </a:p>
          <a:p>
            <a:pPr fontAlgn="base"/>
            <a:endParaRPr lang="en-ZA" sz="2800" b="1" dirty="0"/>
          </a:p>
          <a:p>
            <a:pPr fontAlgn="base"/>
            <a:r>
              <a:rPr lang="en-ZA" sz="2800" dirty="0"/>
              <a:t>There are 6/7 series of TOLERANCE, widely exhibited in France, Germany, USA, Poland, the United Arab Emirates and more recently, South Africa. Each sculpture, mounted on a plinth, stands about 4 metres tall.</a:t>
            </a:r>
          </a:p>
          <a:p>
            <a:endParaRPr lang="en-ZA" dirty="0"/>
          </a:p>
        </p:txBody>
      </p:sp>
    </p:spTree>
    <p:extLst>
      <p:ext uri="{BB962C8B-B14F-4D97-AF65-F5344CB8AC3E}">
        <p14:creationId xmlns:p14="http://schemas.microsoft.com/office/powerpoint/2010/main" val="177658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8947" y="1223493"/>
            <a:ext cx="184731" cy="369332"/>
          </a:xfrm>
          <a:prstGeom prst="rect">
            <a:avLst/>
          </a:prstGeom>
          <a:noFill/>
        </p:spPr>
        <p:txBody>
          <a:bodyPr wrap="none" rtlCol="0">
            <a:spAutoFit/>
          </a:bodyPr>
          <a:lstStyle/>
          <a:p>
            <a:endParaRPr lang="en-ZA" dirty="0"/>
          </a:p>
        </p:txBody>
      </p:sp>
      <p:sp>
        <p:nvSpPr>
          <p:cNvPr id="3" name="TextBox 2"/>
          <p:cNvSpPr txBox="1"/>
          <p:nvPr/>
        </p:nvSpPr>
        <p:spPr>
          <a:xfrm>
            <a:off x="1661375" y="1223492"/>
            <a:ext cx="9247031" cy="4339650"/>
          </a:xfrm>
          <a:prstGeom prst="rect">
            <a:avLst/>
          </a:prstGeom>
          <a:noFill/>
        </p:spPr>
        <p:txBody>
          <a:bodyPr wrap="square" rtlCol="0">
            <a:spAutoFit/>
          </a:bodyPr>
          <a:lstStyle/>
          <a:p>
            <a:r>
              <a:rPr lang="en-ZA" sz="6000" dirty="0">
                <a:solidFill>
                  <a:srgbClr val="FF0000"/>
                </a:solidFill>
              </a:rPr>
              <a:t>Please note: </a:t>
            </a:r>
          </a:p>
          <a:p>
            <a:r>
              <a:rPr lang="en-ZA" sz="5400" dirty="0">
                <a:solidFill>
                  <a:schemeClr val="accent1">
                    <a:lumMod val="75000"/>
                  </a:schemeClr>
                </a:solidFill>
              </a:rPr>
              <a:t>This is an opinion on the artwork and may not necessarily reflect the thoughts and interpretations of the artist himself. </a:t>
            </a:r>
          </a:p>
        </p:txBody>
      </p:sp>
    </p:spTree>
    <p:extLst>
      <p:ext uri="{BB962C8B-B14F-4D97-AF65-F5344CB8AC3E}">
        <p14:creationId xmlns:p14="http://schemas.microsoft.com/office/powerpoint/2010/main" val="299483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679" y="1558344"/>
            <a:ext cx="184731" cy="369332"/>
          </a:xfrm>
          <a:prstGeom prst="rect">
            <a:avLst/>
          </a:prstGeom>
          <a:noFill/>
        </p:spPr>
        <p:txBody>
          <a:bodyPr wrap="none" rtlCol="0">
            <a:spAutoFit/>
          </a:bodyPr>
          <a:lstStyle/>
          <a:p>
            <a:endParaRPr lang="en-ZA" dirty="0"/>
          </a:p>
        </p:txBody>
      </p:sp>
      <p:sp>
        <p:nvSpPr>
          <p:cNvPr id="3" name="TextBox 2"/>
          <p:cNvSpPr txBox="1"/>
          <p:nvPr/>
        </p:nvSpPr>
        <p:spPr>
          <a:xfrm>
            <a:off x="728870" y="1159100"/>
            <a:ext cx="10641496" cy="5232202"/>
          </a:xfrm>
          <a:prstGeom prst="rect">
            <a:avLst/>
          </a:prstGeom>
          <a:noFill/>
        </p:spPr>
        <p:txBody>
          <a:bodyPr wrap="square" rtlCol="0">
            <a:spAutoFit/>
          </a:bodyPr>
          <a:lstStyle/>
          <a:p>
            <a:pPr algn="ctr" fontAlgn="base"/>
            <a:r>
              <a:rPr lang="en-ZA" sz="6000" b="1" dirty="0"/>
              <a:t>T.O.L.E.R.A.N.C.E</a:t>
            </a:r>
            <a:endParaRPr lang="en-ZA" sz="6000" dirty="0"/>
          </a:p>
          <a:p>
            <a:pPr fontAlgn="base"/>
            <a:r>
              <a:rPr lang="en-ZA" sz="3200" b="1" dirty="0"/>
              <a:t> </a:t>
            </a:r>
            <a:endParaRPr lang="en-ZA" sz="3200" dirty="0"/>
          </a:p>
          <a:p>
            <a:pPr marL="457200" lvl="0" indent="-457200" fontAlgn="base">
              <a:buFont typeface="Wingdings" panose="05000000000000000000" pitchFamily="2" charset="2"/>
              <a:buChar char="v"/>
            </a:pPr>
            <a:r>
              <a:rPr lang="en-ZA" sz="3200" dirty="0"/>
              <a:t>A message of COMPASSION, HOPE and mutual RESPECT</a:t>
            </a:r>
          </a:p>
          <a:p>
            <a:pPr marL="457200" lvl="0" indent="-457200" fontAlgn="base">
              <a:buFont typeface="Wingdings" panose="05000000000000000000" pitchFamily="2" charset="2"/>
              <a:buChar char="v"/>
            </a:pPr>
            <a:r>
              <a:rPr lang="en-ZA" sz="3200" dirty="0"/>
              <a:t>Encourages an ACCEPTANCE of one another</a:t>
            </a:r>
          </a:p>
          <a:p>
            <a:pPr marL="457200" indent="-457200" fontAlgn="base">
              <a:buFont typeface="Wingdings" panose="05000000000000000000" pitchFamily="2" charset="2"/>
              <a:buChar char="v"/>
            </a:pPr>
            <a:r>
              <a:rPr lang="en-ZA" sz="3200" dirty="0"/>
              <a:t>Together we can create HARMONY</a:t>
            </a:r>
          </a:p>
          <a:p>
            <a:pPr marL="457200" indent="-457200" fontAlgn="base">
              <a:buFont typeface="Wingdings" panose="05000000000000000000" pitchFamily="2" charset="2"/>
              <a:buChar char="v"/>
            </a:pPr>
            <a:r>
              <a:rPr lang="en-ZA" sz="3200" dirty="0"/>
              <a:t>Many religious organisations have been associated with violence over centuries  </a:t>
            </a:r>
          </a:p>
          <a:p>
            <a:pPr marL="457200" lvl="0" indent="-457200" fontAlgn="base">
              <a:buFont typeface="Wingdings" panose="05000000000000000000" pitchFamily="2" charset="2"/>
              <a:buChar char="v"/>
            </a:pPr>
            <a:r>
              <a:rPr lang="en-ZA" sz="3200" dirty="0"/>
              <a:t>TOLERANCE should be universal</a:t>
            </a:r>
          </a:p>
          <a:p>
            <a:pPr lvl="0" fontAlgn="base"/>
            <a:r>
              <a:rPr lang="en-ZA" sz="3200" dirty="0"/>
              <a:t> </a:t>
            </a:r>
          </a:p>
          <a:p>
            <a:endParaRPr lang="en-ZA" dirty="0"/>
          </a:p>
        </p:txBody>
      </p:sp>
    </p:spTree>
    <p:extLst>
      <p:ext uri="{BB962C8B-B14F-4D97-AF65-F5344CB8AC3E}">
        <p14:creationId xmlns:p14="http://schemas.microsoft.com/office/powerpoint/2010/main" val="22309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out the sculpture | Tolerance by Guy Ferrer"/>
          <p:cNvPicPr/>
          <p:nvPr/>
        </p:nvPicPr>
        <p:blipFill>
          <a:blip r:embed="rId2">
            <a:extLst>
              <a:ext uri="{28A0092B-C50C-407E-A947-70E740481C1C}">
                <a14:useLocalDpi xmlns:a14="http://schemas.microsoft.com/office/drawing/2010/main" val="0"/>
              </a:ext>
            </a:extLst>
          </a:blip>
          <a:srcRect/>
          <a:stretch>
            <a:fillRect/>
          </a:stretch>
        </p:blipFill>
        <p:spPr bwMode="auto">
          <a:xfrm>
            <a:off x="2021983" y="1030199"/>
            <a:ext cx="8229600" cy="1738759"/>
          </a:xfrm>
          <a:prstGeom prst="rect">
            <a:avLst/>
          </a:prstGeom>
          <a:noFill/>
          <a:ln>
            <a:noFill/>
          </a:ln>
        </p:spPr>
      </p:pic>
      <p:sp>
        <p:nvSpPr>
          <p:cNvPr id="6" name="TextBox 5"/>
          <p:cNvSpPr txBox="1"/>
          <p:nvPr/>
        </p:nvSpPr>
        <p:spPr>
          <a:xfrm>
            <a:off x="798490" y="2768958"/>
            <a:ext cx="10599314" cy="4031873"/>
          </a:xfrm>
          <a:prstGeom prst="rect">
            <a:avLst/>
          </a:prstGeom>
          <a:noFill/>
        </p:spPr>
        <p:txBody>
          <a:bodyPr wrap="square" rtlCol="0">
            <a:spAutoFit/>
          </a:bodyPr>
          <a:lstStyle/>
          <a:p>
            <a:pPr algn="ctr"/>
            <a:r>
              <a:rPr lang="en-ZA" sz="2800" b="1" dirty="0"/>
              <a:t>LETTERS in a word are part of a whole</a:t>
            </a:r>
          </a:p>
          <a:p>
            <a:pPr marL="457200" indent="-457200">
              <a:buFont typeface="Wingdings" panose="05000000000000000000" pitchFamily="2" charset="2"/>
              <a:buChar char="v"/>
            </a:pPr>
            <a:r>
              <a:rPr lang="en-ZA" sz="2800" dirty="0"/>
              <a:t>A word becomes meaningful because of ALL its letters</a:t>
            </a:r>
          </a:p>
          <a:p>
            <a:pPr marL="457200" indent="-457200">
              <a:buFont typeface="Wingdings" panose="05000000000000000000" pitchFamily="2" charset="2"/>
              <a:buChar char="v"/>
            </a:pPr>
            <a:r>
              <a:rPr lang="en-ZA" sz="2800" dirty="0"/>
              <a:t>“Meet” each letter and respect its significance in a word</a:t>
            </a:r>
          </a:p>
          <a:p>
            <a:pPr marL="457200" indent="-457200">
              <a:buFont typeface="Wingdings" panose="05000000000000000000" pitchFamily="2" charset="2"/>
              <a:buChar char="v"/>
            </a:pPr>
            <a:r>
              <a:rPr lang="en-ZA" sz="2800" dirty="0"/>
              <a:t>Don’t look at their differences but rather as a whole, uniting together for WORLD PEACE</a:t>
            </a:r>
          </a:p>
          <a:p>
            <a:pPr marL="457200" indent="-457200">
              <a:buFont typeface="Wingdings" panose="05000000000000000000" pitchFamily="2" charset="2"/>
              <a:buChar char="v"/>
            </a:pPr>
            <a:r>
              <a:rPr lang="en-ZA" sz="2800" b="1" dirty="0">
                <a:solidFill>
                  <a:srgbClr val="FF0000"/>
                </a:solidFill>
              </a:rPr>
              <a:t>In the same way different cultures and spiritual beliefs in a society can live harmoniously together – showing respect, kindness and acceptance of each other</a:t>
            </a:r>
          </a:p>
          <a:p>
            <a:endParaRPr lang="en-ZA" sz="3200" dirty="0"/>
          </a:p>
        </p:txBody>
      </p:sp>
    </p:spTree>
    <p:extLst>
      <p:ext uri="{BB962C8B-B14F-4D97-AF65-F5344CB8AC3E}">
        <p14:creationId xmlns:p14="http://schemas.microsoft.com/office/powerpoint/2010/main" val="159781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fontScale="92500" lnSpcReduction="10000"/>
          </a:bodyPr>
          <a:lstStyle/>
          <a:p>
            <a:r>
              <a:rPr lang="en-ZA" sz="2800" dirty="0"/>
              <a:t>We all can choose “Our GOD”</a:t>
            </a:r>
          </a:p>
          <a:p>
            <a:r>
              <a:rPr lang="en-ZA" sz="2800" dirty="0"/>
              <a:t>We need to respect that “Our GOD” may not be the same GOD of another culture or religious sector</a:t>
            </a:r>
          </a:p>
          <a:p>
            <a:r>
              <a:rPr lang="en-ZA" sz="2800" dirty="0"/>
              <a:t>We should not judge others by who their religion, heritage or culture.</a:t>
            </a:r>
          </a:p>
          <a:p>
            <a:pPr marL="0" indent="0">
              <a:buNone/>
            </a:pPr>
            <a:r>
              <a:rPr lang="en-ZA" sz="2800" b="1" dirty="0"/>
              <a:t>Each letter in the word </a:t>
            </a:r>
            <a:r>
              <a:rPr lang="en-ZA" sz="2800" b="1" i="1" dirty="0"/>
              <a:t>TOLERANCE</a:t>
            </a:r>
            <a:r>
              <a:rPr lang="en-ZA" sz="2800" b="1" dirty="0"/>
              <a:t> </a:t>
            </a:r>
            <a:r>
              <a:rPr lang="en-ZA" sz="2800" b="1" dirty="0">
                <a:solidFill>
                  <a:srgbClr val="FF0000"/>
                </a:solidFill>
              </a:rPr>
              <a:t>could suggest </a:t>
            </a:r>
            <a:r>
              <a:rPr lang="en-ZA" sz="2800" b="1" dirty="0"/>
              <a:t>a religious belief or a sense of belonging</a:t>
            </a:r>
          </a:p>
          <a:p>
            <a:pPr marL="0" indent="0">
              <a:buNone/>
            </a:pPr>
            <a:r>
              <a:rPr lang="en-ZA" sz="2800" b="1" dirty="0">
                <a:solidFill>
                  <a:srgbClr val="FF0000"/>
                </a:solidFill>
              </a:rPr>
              <a:t>Remember this is an opinion only</a:t>
            </a:r>
          </a:p>
        </p:txBody>
      </p:sp>
      <p:pic>
        <p:nvPicPr>
          <p:cNvPr id="4" name="Picture 3" descr="About the sculpture | Tolerance by Guy Ferrer"/>
          <p:cNvPicPr/>
          <p:nvPr/>
        </p:nvPicPr>
        <p:blipFill>
          <a:blip r:embed="rId2">
            <a:extLst>
              <a:ext uri="{28A0092B-C50C-407E-A947-70E740481C1C}">
                <a14:useLocalDpi xmlns:a14="http://schemas.microsoft.com/office/drawing/2010/main" val="0"/>
              </a:ext>
            </a:extLst>
          </a:blip>
          <a:srcRect/>
          <a:stretch>
            <a:fillRect/>
          </a:stretch>
        </p:blipFill>
        <p:spPr bwMode="auto">
          <a:xfrm>
            <a:off x="1862072" y="904859"/>
            <a:ext cx="7925872" cy="1410235"/>
          </a:xfrm>
          <a:prstGeom prst="rect">
            <a:avLst/>
          </a:prstGeom>
          <a:noFill/>
          <a:ln>
            <a:noFill/>
          </a:ln>
        </p:spPr>
      </p:pic>
    </p:spTree>
    <p:extLst>
      <p:ext uri="{BB962C8B-B14F-4D97-AF65-F5344CB8AC3E}">
        <p14:creationId xmlns:p14="http://schemas.microsoft.com/office/powerpoint/2010/main" val="16879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3513" y="1317161"/>
            <a:ext cx="6241816" cy="1371600"/>
          </a:xfrm>
        </p:spPr>
        <p:txBody>
          <a:bodyPr>
            <a:noAutofit/>
          </a:bodyPr>
          <a:lstStyle/>
          <a:p>
            <a:r>
              <a:rPr lang="en-ZA" sz="9600" b="1" dirty="0"/>
              <a:t>T</a:t>
            </a:r>
            <a:endParaRPr lang="en-ZA" sz="9600"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852643" y="2519608"/>
            <a:ext cx="6954591" cy="3296992"/>
          </a:xfrm>
        </p:spPr>
        <p:txBody>
          <a:bodyPr>
            <a:normAutofit fontScale="25000" lnSpcReduction="20000"/>
          </a:bodyPr>
          <a:lstStyle/>
          <a:p>
            <a:pPr marL="571500" indent="-571500" algn="l">
              <a:buFont typeface="Wingdings" panose="05000000000000000000" pitchFamily="2" charset="2"/>
              <a:buChar char="v"/>
            </a:pPr>
            <a:r>
              <a:rPr lang="en-ZA" sz="11200" dirty="0"/>
              <a:t>Appears to depict a person possibly Christ on the Cross</a:t>
            </a:r>
          </a:p>
          <a:p>
            <a:pPr marL="571500" indent="-571500" algn="l">
              <a:buFont typeface="Wingdings" panose="05000000000000000000" pitchFamily="2" charset="2"/>
              <a:buChar char="v"/>
            </a:pPr>
            <a:r>
              <a:rPr lang="en-US" sz="11200" dirty="0"/>
              <a:t>The crucifix emphasizes </a:t>
            </a:r>
            <a:r>
              <a:rPr lang="en-US" sz="11200" b="1" dirty="0"/>
              <a:t>Jesus</a:t>
            </a:r>
            <a:r>
              <a:rPr lang="en-US" sz="11200" dirty="0"/>
              <a:t>' sacrifice — his death by crucifixion, which Christians believe brought about the redemption of sins of mankind</a:t>
            </a:r>
          </a:p>
          <a:p>
            <a:pPr marL="571500" indent="-571500" algn="l">
              <a:buFont typeface="Wingdings" panose="05000000000000000000" pitchFamily="2" charset="2"/>
              <a:buChar char="v"/>
            </a:pPr>
            <a:r>
              <a:rPr lang="en-US" sz="11200" dirty="0"/>
              <a:t>The death and resurrection of the son of God is at the very heart of the Christian Faith.</a:t>
            </a:r>
            <a:endParaRPr lang="en-ZA" sz="11200" dirty="0"/>
          </a:p>
          <a:p>
            <a:endParaRPr lang="en-ZA" dirty="0"/>
          </a:p>
        </p:txBody>
      </p:sp>
      <p:pic>
        <p:nvPicPr>
          <p:cNvPr id="7" name="Picture 6" descr="GUY FERRER | T.O.L.E.R.A.N.C.E | | Everard Read Gallery Johannesburg"/>
          <p:cNvPicPr/>
          <p:nvPr/>
        </p:nvPicPr>
        <p:blipFill>
          <a:blip r:embed="rId2">
            <a:extLst>
              <a:ext uri="{28A0092B-C50C-407E-A947-70E740481C1C}">
                <a14:useLocalDpi xmlns:a14="http://schemas.microsoft.com/office/drawing/2010/main" val="0"/>
              </a:ext>
            </a:extLst>
          </a:blip>
          <a:srcRect/>
          <a:stretch>
            <a:fillRect/>
          </a:stretch>
        </p:blipFill>
        <p:spPr bwMode="auto">
          <a:xfrm>
            <a:off x="8094831" y="1041400"/>
            <a:ext cx="2850885" cy="4365307"/>
          </a:xfrm>
          <a:prstGeom prst="rect">
            <a:avLst/>
          </a:prstGeom>
          <a:noFill/>
          <a:ln>
            <a:noFill/>
          </a:ln>
        </p:spPr>
      </p:pic>
    </p:spTree>
    <p:extLst>
      <p:ext uri="{BB962C8B-B14F-4D97-AF65-F5344CB8AC3E}">
        <p14:creationId xmlns:p14="http://schemas.microsoft.com/office/powerpoint/2010/main" val="280049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1041400"/>
            <a:ext cx="6241816" cy="1371600"/>
          </a:xfrm>
        </p:spPr>
        <p:txBody>
          <a:bodyPr>
            <a:noAutofit/>
          </a:bodyPr>
          <a:lstStyle/>
          <a:p>
            <a:r>
              <a:rPr lang="en-ZA" sz="9600" b="1" dirty="0"/>
              <a:t>O</a:t>
            </a:r>
          </a:p>
        </p:txBody>
      </p:sp>
      <p:sp>
        <p:nvSpPr>
          <p:cNvPr id="6" name="Text Placeholder 5"/>
          <p:cNvSpPr>
            <a:spLocks noGrp="1"/>
          </p:cNvSpPr>
          <p:nvPr>
            <p:ph type="body" sz="half" idx="2"/>
          </p:nvPr>
        </p:nvSpPr>
        <p:spPr>
          <a:xfrm>
            <a:off x="1295399" y="2282310"/>
            <a:ext cx="6241816" cy="2561168"/>
          </a:xfrm>
        </p:spPr>
        <p:txBody>
          <a:bodyPr>
            <a:normAutofit fontScale="70000" lnSpcReduction="20000"/>
          </a:bodyPr>
          <a:lstStyle/>
          <a:p>
            <a:pPr marL="285750" indent="-285750" algn="l">
              <a:buFont typeface="Wingdings" panose="05000000000000000000" pitchFamily="2" charset="2"/>
              <a:buChar char="v"/>
            </a:pPr>
            <a:r>
              <a:rPr lang="en-ZA" sz="3200" dirty="0"/>
              <a:t>Represents the human mind uniting mankind across the globe</a:t>
            </a:r>
          </a:p>
          <a:p>
            <a:pPr marL="285750" indent="-285750" algn="l">
              <a:buFont typeface="Wingdings" panose="05000000000000000000" pitchFamily="2" charset="2"/>
              <a:buChar char="v"/>
            </a:pPr>
            <a:r>
              <a:rPr lang="en-ZA" sz="3200" dirty="0"/>
              <a:t>Reaching out for world peace by holding hands together and encircling the earth together</a:t>
            </a:r>
          </a:p>
          <a:p>
            <a:pPr marL="285750" indent="-285750" algn="l">
              <a:buFont typeface="Wingdings" panose="05000000000000000000" pitchFamily="2" charset="2"/>
              <a:buChar char="v"/>
            </a:pPr>
            <a:r>
              <a:rPr lang="en-ZA" sz="3200" dirty="0"/>
              <a:t>Perhaps no signs of a specific religious sect reflected in the “O” except to show how we are all connected.</a:t>
            </a:r>
          </a:p>
        </p:txBody>
      </p:sp>
      <p:pic>
        <p:nvPicPr>
          <p:cNvPr id="7" name="Picture Placeholder 6" descr="GUY FERRER | T.O.L.E.R.A.N.C.E | | Everard Read Gallery Johannesburg"/>
          <p:cNvPicPr>
            <a:picLocks noGrp="1"/>
          </p:cNvPicPr>
          <p:nvPr>
            <p:ph type="pic" idx="1"/>
          </p:nvPr>
        </p:nvPicPr>
        <p:blipFill>
          <a:blip r:embed="rId2">
            <a:extLst>
              <a:ext uri="{28A0092B-C50C-407E-A947-70E740481C1C}">
                <a14:useLocalDpi xmlns:a14="http://schemas.microsoft.com/office/drawing/2010/main" val="0"/>
              </a:ext>
            </a:extLst>
          </a:blip>
          <a:srcRect l="1902" r="1902"/>
          <a:stretch>
            <a:fillRect/>
          </a:stretch>
        </p:blipFill>
        <p:spPr bwMode="auto">
          <a:xfrm>
            <a:off x="8036417" y="875763"/>
            <a:ext cx="3121761" cy="4940837"/>
          </a:xfrm>
          <a:prstGeom prst="rect">
            <a:avLst/>
          </a:prstGeom>
          <a:noFill/>
          <a:ln>
            <a:noFill/>
          </a:ln>
        </p:spPr>
      </p:pic>
    </p:spTree>
    <p:extLst>
      <p:ext uri="{BB962C8B-B14F-4D97-AF65-F5344CB8AC3E}">
        <p14:creationId xmlns:p14="http://schemas.microsoft.com/office/powerpoint/2010/main" val="9243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dissolv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dissolv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dissolve">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399" y="1247727"/>
            <a:ext cx="6241816" cy="1371600"/>
          </a:xfrm>
        </p:spPr>
        <p:txBody>
          <a:bodyPr>
            <a:noAutofit/>
          </a:bodyPr>
          <a:lstStyle/>
          <a:p>
            <a:r>
              <a:rPr lang="en-ZA" sz="9600" b="1" dirty="0"/>
              <a:t>L</a:t>
            </a:r>
          </a:p>
        </p:txBody>
      </p:sp>
      <p:sp>
        <p:nvSpPr>
          <p:cNvPr id="6" name="Text Placeholder 5"/>
          <p:cNvSpPr>
            <a:spLocks noGrp="1"/>
          </p:cNvSpPr>
          <p:nvPr>
            <p:ph type="body" sz="half" idx="2"/>
          </p:nvPr>
        </p:nvSpPr>
        <p:spPr>
          <a:xfrm>
            <a:off x="1202634" y="2619326"/>
            <a:ext cx="6241816" cy="3622447"/>
          </a:xfrm>
        </p:spPr>
        <p:txBody>
          <a:bodyPr>
            <a:normAutofit fontScale="32500" lnSpcReduction="20000"/>
          </a:bodyPr>
          <a:lstStyle/>
          <a:p>
            <a:pPr marL="285750" indent="-285750" algn="l">
              <a:buFont typeface="Wingdings" panose="05000000000000000000" pitchFamily="2" charset="2"/>
              <a:buChar char="v"/>
            </a:pPr>
            <a:r>
              <a:rPr lang="en-ZA" sz="7000" dirty="0"/>
              <a:t>Represents a </a:t>
            </a:r>
            <a:r>
              <a:rPr lang="en-ZA" sz="7000" dirty="0">
                <a:solidFill>
                  <a:schemeClr val="accent5">
                    <a:lumMod val="75000"/>
                  </a:schemeClr>
                </a:solidFill>
              </a:rPr>
              <a:t>TREE</a:t>
            </a:r>
          </a:p>
          <a:p>
            <a:pPr marL="285750" indent="-285750" algn="l">
              <a:buFont typeface="Wingdings" panose="05000000000000000000" pitchFamily="2" charset="2"/>
              <a:buChar char="v"/>
            </a:pPr>
            <a:r>
              <a:rPr lang="en-ZA" sz="7000" dirty="0">
                <a:solidFill>
                  <a:schemeClr val="tx1"/>
                </a:solidFill>
              </a:rPr>
              <a:t>Trees in nature are often the origins of FAITH and SACRED meanings through the ages</a:t>
            </a:r>
          </a:p>
          <a:p>
            <a:pPr marL="285750" indent="-285750" algn="l">
              <a:buFont typeface="Wingdings" panose="05000000000000000000" pitchFamily="2" charset="2"/>
              <a:buChar char="v"/>
            </a:pPr>
            <a:r>
              <a:rPr lang="en-ZA" sz="7000" dirty="0">
                <a:solidFill>
                  <a:schemeClr val="tx1"/>
                </a:solidFill>
              </a:rPr>
              <a:t>Many cultures connect with their ancestors through trees. Ancestors are seen as the gods responsible for life, death and spiritual happiness</a:t>
            </a:r>
          </a:p>
          <a:p>
            <a:pPr marL="285750" indent="-285750" algn="l">
              <a:buFont typeface="Wingdings" panose="05000000000000000000" pitchFamily="2" charset="2"/>
              <a:buChar char="v"/>
            </a:pPr>
            <a:r>
              <a:rPr lang="en-ZA" sz="7000" dirty="0">
                <a:solidFill>
                  <a:schemeClr val="tx1"/>
                </a:solidFill>
              </a:rPr>
              <a:t>Trees symbolize growth, death and rebirth (through their foliage)</a:t>
            </a:r>
          </a:p>
          <a:p>
            <a:pPr marL="285750" indent="-285750" algn="l">
              <a:buFont typeface="Wingdings" panose="05000000000000000000" pitchFamily="2" charset="2"/>
              <a:buChar char="v"/>
            </a:pPr>
            <a:endParaRPr lang="en-ZA" sz="3200" dirty="0">
              <a:solidFill>
                <a:schemeClr val="tx1"/>
              </a:solidFill>
            </a:endParaRPr>
          </a:p>
        </p:txBody>
      </p:sp>
      <p:pic>
        <p:nvPicPr>
          <p:cNvPr id="7" name="Picture Placeholder 6" descr="GUY FERRER | T.O.L.E.R.A.N.C.E | | Everard Read Gallery Johannesburg"/>
          <p:cNvPicPr>
            <a:picLocks noGrp="1"/>
          </p:cNvPicPr>
          <p:nvPr>
            <p:ph type="pic" idx="1"/>
          </p:nvPr>
        </p:nvPicPr>
        <p:blipFill>
          <a:blip r:embed="rId2">
            <a:extLst>
              <a:ext uri="{28A0092B-C50C-407E-A947-70E740481C1C}">
                <a14:useLocalDpi xmlns:a14="http://schemas.microsoft.com/office/drawing/2010/main" val="0"/>
              </a:ext>
            </a:extLst>
          </a:blip>
          <a:srcRect l="1902" r="1902"/>
          <a:stretch>
            <a:fillRect/>
          </a:stretch>
        </p:blipFill>
        <p:spPr bwMode="auto">
          <a:prstGeom prst="rect">
            <a:avLst/>
          </a:prstGeom>
          <a:noFill/>
          <a:ln>
            <a:noFill/>
          </a:ln>
        </p:spPr>
      </p:pic>
    </p:spTree>
    <p:extLst>
      <p:ext uri="{BB962C8B-B14F-4D97-AF65-F5344CB8AC3E}">
        <p14:creationId xmlns:p14="http://schemas.microsoft.com/office/powerpoint/2010/main" val="1479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dissolv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ssolv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C4A0B249D3E241B0708C3515B5726F" ma:contentTypeVersion="13" ma:contentTypeDescription="Create a new document." ma:contentTypeScope="" ma:versionID="c9190e7506e4973c094941d535b9e23a">
  <xsd:schema xmlns:xsd="http://www.w3.org/2001/XMLSchema" xmlns:xs="http://www.w3.org/2001/XMLSchema" xmlns:p="http://schemas.microsoft.com/office/2006/metadata/properties" xmlns:ns3="a82472a0-b646-4bfd-8292-fcf77b7b7e4a" xmlns:ns4="261fa0a9-dac8-4c48-9f94-028d7e059e92" targetNamespace="http://schemas.microsoft.com/office/2006/metadata/properties" ma:root="true" ma:fieldsID="a1c67cf274da21f054bdcce4035970d9" ns3:_="" ns4:_="">
    <xsd:import namespace="a82472a0-b646-4bfd-8292-fcf77b7b7e4a"/>
    <xsd:import namespace="261fa0a9-dac8-4c48-9f94-028d7e059e9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472a0-b646-4bfd-8292-fcf77b7b7e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1fa0a9-dac8-4c48-9f94-028d7e059e9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518714-C84C-440D-A3F8-6229BC70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472a0-b646-4bfd-8292-fcf77b7b7e4a"/>
    <ds:schemaRef ds:uri="261fa0a9-dac8-4c48-9f94-028d7e059e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645928-2DBE-4790-AF56-3B29F3246D1B}">
  <ds:schemaRefs>
    <ds:schemaRef ds:uri="http://schemas.microsoft.com/sharepoint/v3/contenttype/forms"/>
  </ds:schemaRefs>
</ds:datastoreItem>
</file>

<file path=customXml/itemProps3.xml><?xml version="1.0" encoding="utf-8"?>
<ds:datastoreItem xmlns:ds="http://schemas.openxmlformats.org/officeDocument/2006/customXml" ds:itemID="{A4D03FA8-19AF-4BE0-8D19-E3CC1D1B45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512</TotalTime>
  <Words>1015</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Garamond</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T</vt:lpstr>
      <vt:lpstr>O</vt:lpstr>
      <vt:lpstr>L</vt:lpstr>
      <vt:lpstr>E</vt:lpstr>
      <vt:lpstr>R</vt:lpstr>
      <vt:lpstr>A</vt:lpstr>
      <vt:lpstr>N</vt:lpstr>
      <vt:lpstr>C</vt:lpstr>
      <vt:lpstr>E</vt:lpstr>
      <vt:lpstr>PowerPoint Presentation</vt:lpstr>
    </vt:vector>
  </TitlesOfParts>
  <Company>St Stithians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Humphrey</dc:creator>
  <cp:lastModifiedBy>Alistair Stewart</cp:lastModifiedBy>
  <cp:revision>46</cp:revision>
  <dcterms:created xsi:type="dcterms:W3CDTF">2020-09-08T06:40:33Z</dcterms:created>
  <dcterms:modified xsi:type="dcterms:W3CDTF">2020-09-15T20:03:42Z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0x01010068C4A0B249D3E241B0708C3515B5726F</vt:lpwstr>
  </property>
</Properties>
</file>